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Lato" panose="020F0502020204030203" pitchFamily="34" charset="0"/>
      <p:regular r:id="rId24"/>
    </p:embeddedFont>
    <p:embeddedFont>
      <p:font typeface="Lato Bold" panose="020B0604020202020204" charset="0"/>
      <p:regular r:id="rId25"/>
    </p:embeddedFont>
    <p:embeddedFont>
      <p:font typeface="Poppins" panose="00000500000000000000" pitchFamily="2" charset="0"/>
      <p:regular r:id="rId26"/>
    </p:embeddedFont>
    <p:embeddedFont>
      <p:font typeface="Poppins Bold" panose="00000800000000000000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954" y="7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51837" y="289333"/>
            <a:ext cx="12112509" cy="8707633"/>
          </a:xfrm>
          <a:custGeom>
            <a:avLst/>
            <a:gdLst/>
            <a:ahLst/>
            <a:cxnLst/>
            <a:rect l="l" t="t" r="r" b="b"/>
            <a:pathLst>
              <a:path w="12112509" h="8707633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50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493674"/>
            <a:ext cx="13183409" cy="4298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9999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BANKING APPLICATION USING JDBC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71414" y="1920068"/>
            <a:ext cx="13745171" cy="10034901"/>
          </a:xfrm>
          <a:custGeom>
            <a:avLst/>
            <a:gdLst/>
            <a:ahLst/>
            <a:cxnLst/>
            <a:rect l="l" t="t" r="r" b="b"/>
            <a:pathLst>
              <a:path w="13745171" h="1003490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r="-52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830997" y="2456061"/>
            <a:ext cx="6823913" cy="839660"/>
            <a:chOff x="0" y="0"/>
            <a:chExt cx="1797245" cy="2211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30997" y="3489505"/>
            <a:ext cx="6823913" cy="2112056"/>
            <a:chOff x="0" y="0"/>
            <a:chExt cx="1797245" cy="5562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5559386" y="2688566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633090" y="2456061"/>
            <a:ext cx="6823913" cy="839660"/>
            <a:chOff x="0" y="0"/>
            <a:chExt cx="1797245" cy="22114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33090" y="3489505"/>
            <a:ext cx="6823913" cy="2112056"/>
            <a:chOff x="0" y="0"/>
            <a:chExt cx="1797245" cy="55626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830997" y="6287361"/>
            <a:ext cx="6823913" cy="839660"/>
            <a:chOff x="0" y="0"/>
            <a:chExt cx="1797245" cy="22114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830997" y="7320805"/>
            <a:ext cx="6823913" cy="2112056"/>
            <a:chOff x="0" y="0"/>
            <a:chExt cx="1797245" cy="55626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7950446" y="6476864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9633090" y="6287361"/>
            <a:ext cx="6823913" cy="839660"/>
            <a:chOff x="0" y="0"/>
            <a:chExt cx="1797245" cy="22114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633090" y="7320805"/>
            <a:ext cx="6823913" cy="2112056"/>
            <a:chOff x="0" y="0"/>
            <a:chExt cx="1797245" cy="55626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15753800" y="6476864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0" name="TextBox 30"/>
          <p:cNvSpPr txBox="1"/>
          <p:nvPr/>
        </p:nvSpPr>
        <p:spPr>
          <a:xfrm>
            <a:off x="2306861" y="26314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ACCOUNT CREATION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306861" y="3940061"/>
            <a:ext cx="5872185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enter details like name and initial balance, and the system generates a 3-digit account number.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525413" y="732618"/>
            <a:ext cx="9237174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FLOW OF THE APPLICATION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108954" y="26314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USER LOGIN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108954" y="39400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input their account number and password to log in securely.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306861" y="64627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USER PANEL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306861" y="77713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User Panel is the core interface for account holders to interact with their banking accounts.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108954" y="6462716"/>
            <a:ext cx="529362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TRANSACTION HISTORY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108954" y="77713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can view a history of all transactions made or received.</a:t>
            </a:r>
          </a:p>
        </p:txBody>
      </p:sp>
      <p:sp>
        <p:nvSpPr>
          <p:cNvPr id="39" name="Freeform 39"/>
          <p:cNvSpPr/>
          <p:nvPr/>
        </p:nvSpPr>
        <p:spPr>
          <a:xfrm>
            <a:off x="7911810" y="2647850"/>
            <a:ext cx="446341" cy="458927"/>
          </a:xfrm>
          <a:custGeom>
            <a:avLst/>
            <a:gdLst/>
            <a:ahLst/>
            <a:cxnLst/>
            <a:rect l="l" t="t" r="r" b="b"/>
            <a:pathLst>
              <a:path w="446341" h="458927">
                <a:moveTo>
                  <a:pt x="0" y="0"/>
                </a:moveTo>
                <a:lnTo>
                  <a:pt x="446341" y="0"/>
                </a:lnTo>
                <a:lnTo>
                  <a:pt x="446341" y="458928"/>
                </a:lnTo>
                <a:lnTo>
                  <a:pt x="0" y="458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8" r="-188"/>
            </a:stretch>
          </a:blipFill>
        </p:spPr>
      </p:sp>
      <p:sp>
        <p:nvSpPr>
          <p:cNvPr id="40" name="Freeform 40"/>
          <p:cNvSpPr/>
          <p:nvPr/>
        </p:nvSpPr>
        <p:spPr>
          <a:xfrm>
            <a:off x="15753800" y="2647850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687613"/>
            <a:ext cx="18288000" cy="13351473"/>
          </a:xfrm>
          <a:custGeom>
            <a:avLst/>
            <a:gdLst/>
            <a:ahLst/>
            <a:cxnLst/>
            <a:rect l="l" t="t" r="r" b="b"/>
            <a:pathLst>
              <a:path w="18288000" h="13351473">
                <a:moveTo>
                  <a:pt x="0" y="0"/>
                </a:moveTo>
                <a:lnTo>
                  <a:pt x="18288000" y="0"/>
                </a:lnTo>
                <a:lnTo>
                  <a:pt x="18288000" y="13351473"/>
                </a:lnTo>
                <a:lnTo>
                  <a:pt x="0" y="13351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4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889908"/>
            <a:ext cx="16230600" cy="839660"/>
            <a:chOff x="0" y="0"/>
            <a:chExt cx="4274726" cy="2211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145"/>
            </a:xfrm>
            <a:custGeom>
              <a:avLst/>
              <a:gdLst/>
              <a:ahLst/>
              <a:cxnLst/>
              <a:rect l="l" t="t" r="r" b="b"/>
              <a:pathLst>
                <a:path w="4274726" h="221145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192525"/>
                  </a:lnTo>
                  <a:cubicBezTo>
                    <a:pt x="4274726" y="208331"/>
                    <a:pt x="4261912" y="221145"/>
                    <a:pt x="4246106" y="221145"/>
                  </a:cubicBezTo>
                  <a:lnTo>
                    <a:pt x="28620" y="221145"/>
                  </a:lnTo>
                  <a:cubicBezTo>
                    <a:pt x="12813" y="221145"/>
                    <a:pt x="0" y="208331"/>
                    <a:pt x="0" y="192525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2151214"/>
            <a:ext cx="9715829" cy="7107086"/>
            <a:chOff x="0" y="0"/>
            <a:chExt cx="2558901" cy="18718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58901" cy="1871825"/>
            </a:xfrm>
            <a:custGeom>
              <a:avLst/>
              <a:gdLst/>
              <a:ahLst/>
              <a:cxnLst/>
              <a:rect l="l" t="t" r="r" b="b"/>
              <a:pathLst>
                <a:path w="2558901" h="1871825">
                  <a:moveTo>
                    <a:pt x="15937" y="0"/>
                  </a:moveTo>
                  <a:lnTo>
                    <a:pt x="2542965" y="0"/>
                  </a:lnTo>
                  <a:cubicBezTo>
                    <a:pt x="2551766" y="0"/>
                    <a:pt x="2558901" y="7135"/>
                    <a:pt x="2558901" y="15937"/>
                  </a:cubicBezTo>
                  <a:lnTo>
                    <a:pt x="2558901" y="1855888"/>
                  </a:lnTo>
                  <a:cubicBezTo>
                    <a:pt x="2558901" y="1864690"/>
                    <a:pt x="2551766" y="1871825"/>
                    <a:pt x="2542965" y="1871825"/>
                  </a:cubicBezTo>
                  <a:lnTo>
                    <a:pt x="15937" y="1871825"/>
                  </a:lnTo>
                  <a:cubicBezTo>
                    <a:pt x="7135" y="1871825"/>
                    <a:pt x="0" y="1864690"/>
                    <a:pt x="0" y="1855888"/>
                  </a:cubicBezTo>
                  <a:lnTo>
                    <a:pt x="0" y="15937"/>
                  </a:lnTo>
                  <a:cubicBezTo>
                    <a:pt x="0" y="7135"/>
                    <a:pt x="7135" y="0"/>
                    <a:pt x="15937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558901" cy="190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261832" y="2434106"/>
            <a:ext cx="9202594" cy="6545345"/>
          </a:xfrm>
          <a:custGeom>
            <a:avLst/>
            <a:gdLst/>
            <a:ahLst/>
            <a:cxnLst/>
            <a:rect l="l" t="t" r="r" b="b"/>
            <a:pathLst>
              <a:path w="9202594" h="6545345">
                <a:moveTo>
                  <a:pt x="0" y="0"/>
                </a:moveTo>
                <a:lnTo>
                  <a:pt x="9202595" y="0"/>
                </a:lnTo>
                <a:lnTo>
                  <a:pt x="9202595" y="6545345"/>
                </a:lnTo>
                <a:lnTo>
                  <a:pt x="0" y="6545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577486" y="1065263"/>
            <a:ext cx="9167043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ACCOUNT CREATION</a:t>
            </a:r>
          </a:p>
        </p:txBody>
      </p:sp>
      <p:sp>
        <p:nvSpPr>
          <p:cNvPr id="11" name="Freeform 11"/>
          <p:cNvSpPr/>
          <p:nvPr/>
        </p:nvSpPr>
        <p:spPr>
          <a:xfrm>
            <a:off x="16512939" y="1080274"/>
            <a:ext cx="446341" cy="458927"/>
          </a:xfrm>
          <a:custGeom>
            <a:avLst/>
            <a:gdLst/>
            <a:ahLst/>
            <a:cxnLst/>
            <a:rect l="l" t="t" r="r" b="b"/>
            <a:pathLst>
              <a:path w="446341" h="458927">
                <a:moveTo>
                  <a:pt x="0" y="0"/>
                </a:moveTo>
                <a:lnTo>
                  <a:pt x="446342" y="0"/>
                </a:lnTo>
                <a:lnTo>
                  <a:pt x="446342" y="458928"/>
                </a:lnTo>
                <a:lnTo>
                  <a:pt x="0" y="458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8" r="-188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71414" y="1920068"/>
            <a:ext cx="13745171" cy="10034901"/>
          </a:xfrm>
          <a:custGeom>
            <a:avLst/>
            <a:gdLst/>
            <a:ahLst/>
            <a:cxnLst/>
            <a:rect l="l" t="t" r="r" b="b"/>
            <a:pathLst>
              <a:path w="13745171" h="1003490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r="-52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830997" y="2456061"/>
            <a:ext cx="6823913" cy="839660"/>
            <a:chOff x="0" y="0"/>
            <a:chExt cx="1797245" cy="2211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30997" y="3489505"/>
            <a:ext cx="6823913" cy="2112056"/>
            <a:chOff x="0" y="0"/>
            <a:chExt cx="1797245" cy="5562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950446" y="2645563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633090" y="2456061"/>
            <a:ext cx="6823913" cy="839660"/>
            <a:chOff x="0" y="0"/>
            <a:chExt cx="1797245" cy="22114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33090" y="3489505"/>
            <a:ext cx="6823913" cy="2112056"/>
            <a:chOff x="0" y="0"/>
            <a:chExt cx="1797245" cy="55626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830997" y="6287361"/>
            <a:ext cx="6823913" cy="839660"/>
            <a:chOff x="0" y="0"/>
            <a:chExt cx="1797245" cy="22114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830997" y="7320805"/>
            <a:ext cx="6823913" cy="2112056"/>
            <a:chOff x="0" y="0"/>
            <a:chExt cx="1797245" cy="55626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7950446" y="6476864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9633090" y="6287361"/>
            <a:ext cx="6823913" cy="839660"/>
            <a:chOff x="0" y="0"/>
            <a:chExt cx="1797245" cy="22114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633090" y="7320805"/>
            <a:ext cx="6823913" cy="2112056"/>
            <a:chOff x="0" y="0"/>
            <a:chExt cx="1797245" cy="55626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15753800" y="6476864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15764658" y="2647291"/>
            <a:ext cx="446341" cy="457200"/>
          </a:xfrm>
          <a:custGeom>
            <a:avLst/>
            <a:gdLst/>
            <a:ahLst/>
            <a:cxnLst/>
            <a:rect l="l" t="t" r="r" b="b"/>
            <a:pathLst>
              <a:path w="446341" h="457200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2306861" y="26314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ACCOUNT CREATION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306861" y="3940061"/>
            <a:ext cx="5872185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enter details like name and initial balance, and the system generates a 3-digit account number.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525413" y="732618"/>
            <a:ext cx="9237174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FLOW OF THE APPLICATION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108954" y="26314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USER LOGIN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108954" y="39400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input their account number and password to log in securely.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306861" y="64627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USER PANEL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306861" y="77713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User Panel is the core interface for account holders to interact with their banking accounts.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108954" y="6462716"/>
            <a:ext cx="529362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TRANSACTION HISTORY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0108954" y="77713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can view a history of all transactions made or received.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687613"/>
            <a:ext cx="18288000" cy="13351473"/>
          </a:xfrm>
          <a:custGeom>
            <a:avLst/>
            <a:gdLst/>
            <a:ahLst/>
            <a:cxnLst/>
            <a:rect l="l" t="t" r="r" b="b"/>
            <a:pathLst>
              <a:path w="18288000" h="13351473">
                <a:moveTo>
                  <a:pt x="0" y="0"/>
                </a:moveTo>
                <a:lnTo>
                  <a:pt x="18288000" y="0"/>
                </a:lnTo>
                <a:lnTo>
                  <a:pt x="18288000" y="13351473"/>
                </a:lnTo>
                <a:lnTo>
                  <a:pt x="0" y="13351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4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151214"/>
            <a:ext cx="9715829" cy="7107086"/>
            <a:chOff x="0" y="0"/>
            <a:chExt cx="2558901" cy="18718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58901" cy="1871825"/>
            </a:xfrm>
            <a:custGeom>
              <a:avLst/>
              <a:gdLst/>
              <a:ahLst/>
              <a:cxnLst/>
              <a:rect l="l" t="t" r="r" b="b"/>
              <a:pathLst>
                <a:path w="2558901" h="1871825">
                  <a:moveTo>
                    <a:pt x="15937" y="0"/>
                  </a:moveTo>
                  <a:lnTo>
                    <a:pt x="2542965" y="0"/>
                  </a:lnTo>
                  <a:cubicBezTo>
                    <a:pt x="2551766" y="0"/>
                    <a:pt x="2558901" y="7135"/>
                    <a:pt x="2558901" y="15937"/>
                  </a:cubicBezTo>
                  <a:lnTo>
                    <a:pt x="2558901" y="1855888"/>
                  </a:lnTo>
                  <a:cubicBezTo>
                    <a:pt x="2558901" y="1864690"/>
                    <a:pt x="2551766" y="1871825"/>
                    <a:pt x="2542965" y="1871825"/>
                  </a:cubicBezTo>
                  <a:lnTo>
                    <a:pt x="15937" y="1871825"/>
                  </a:lnTo>
                  <a:cubicBezTo>
                    <a:pt x="7135" y="1871825"/>
                    <a:pt x="0" y="1864690"/>
                    <a:pt x="0" y="1855888"/>
                  </a:cubicBezTo>
                  <a:lnTo>
                    <a:pt x="0" y="15937"/>
                  </a:lnTo>
                  <a:cubicBezTo>
                    <a:pt x="0" y="7135"/>
                    <a:pt x="7135" y="0"/>
                    <a:pt x="15937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558901" cy="190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1028700"/>
            <a:ext cx="16230600" cy="839660"/>
            <a:chOff x="0" y="0"/>
            <a:chExt cx="4274726" cy="22114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21145"/>
            </a:xfrm>
            <a:custGeom>
              <a:avLst/>
              <a:gdLst/>
              <a:ahLst/>
              <a:cxnLst/>
              <a:rect l="l" t="t" r="r" b="b"/>
              <a:pathLst>
                <a:path w="4274726" h="221145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192525"/>
                  </a:lnTo>
                  <a:cubicBezTo>
                    <a:pt x="4274726" y="208331"/>
                    <a:pt x="4261912" y="221145"/>
                    <a:pt x="4246106" y="221145"/>
                  </a:cubicBezTo>
                  <a:lnTo>
                    <a:pt x="28620" y="221145"/>
                  </a:lnTo>
                  <a:cubicBezTo>
                    <a:pt x="12813" y="221145"/>
                    <a:pt x="0" y="208331"/>
                    <a:pt x="0" y="192525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274726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6529382" y="1219930"/>
            <a:ext cx="446341" cy="457200"/>
          </a:xfrm>
          <a:custGeom>
            <a:avLst/>
            <a:gdLst/>
            <a:ahLst/>
            <a:cxnLst/>
            <a:rect l="l" t="t" r="r" b="b"/>
            <a:pathLst>
              <a:path w="446341" h="457200">
                <a:moveTo>
                  <a:pt x="0" y="0"/>
                </a:moveTo>
                <a:lnTo>
                  <a:pt x="446341" y="0"/>
                </a:lnTo>
                <a:lnTo>
                  <a:pt x="446341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11054" y="2367576"/>
            <a:ext cx="9351121" cy="6674363"/>
          </a:xfrm>
          <a:custGeom>
            <a:avLst/>
            <a:gdLst/>
            <a:ahLst/>
            <a:cxnLst/>
            <a:rect l="l" t="t" r="r" b="b"/>
            <a:pathLst>
              <a:path w="9351121" h="6674363">
                <a:moveTo>
                  <a:pt x="0" y="0"/>
                </a:moveTo>
                <a:lnTo>
                  <a:pt x="9351121" y="0"/>
                </a:lnTo>
                <a:lnTo>
                  <a:pt x="9351121" y="6674362"/>
                </a:lnTo>
                <a:lnTo>
                  <a:pt x="0" y="6674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577486" y="1204055"/>
            <a:ext cx="9167043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USER LOGIN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71414" y="1920068"/>
            <a:ext cx="13745171" cy="10034901"/>
          </a:xfrm>
          <a:custGeom>
            <a:avLst/>
            <a:gdLst/>
            <a:ahLst/>
            <a:cxnLst/>
            <a:rect l="l" t="t" r="r" b="b"/>
            <a:pathLst>
              <a:path w="13745171" h="1003490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r="-52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830997" y="2456061"/>
            <a:ext cx="6823913" cy="839660"/>
            <a:chOff x="0" y="0"/>
            <a:chExt cx="1797245" cy="2211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30997" y="3489505"/>
            <a:ext cx="6823913" cy="2112056"/>
            <a:chOff x="0" y="0"/>
            <a:chExt cx="1797245" cy="5562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950446" y="2645563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633090" y="2456061"/>
            <a:ext cx="6823913" cy="839660"/>
            <a:chOff x="0" y="0"/>
            <a:chExt cx="1797245" cy="22114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33090" y="3489505"/>
            <a:ext cx="6823913" cy="2112056"/>
            <a:chOff x="0" y="0"/>
            <a:chExt cx="1797245" cy="55626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830997" y="6287361"/>
            <a:ext cx="6823913" cy="839660"/>
            <a:chOff x="0" y="0"/>
            <a:chExt cx="1797245" cy="22114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830997" y="7320805"/>
            <a:ext cx="6823913" cy="2112056"/>
            <a:chOff x="0" y="0"/>
            <a:chExt cx="1797245" cy="55626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633090" y="6287361"/>
            <a:ext cx="6823913" cy="839660"/>
            <a:chOff x="0" y="0"/>
            <a:chExt cx="1797245" cy="22114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15752539" y="6519866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26" name="Group 26"/>
          <p:cNvGrpSpPr/>
          <p:nvPr/>
        </p:nvGrpSpPr>
        <p:grpSpPr>
          <a:xfrm>
            <a:off x="9633090" y="7320805"/>
            <a:ext cx="6823913" cy="2112056"/>
            <a:chOff x="0" y="0"/>
            <a:chExt cx="1797245" cy="55626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15787986" y="2643836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7911810" y="6480319"/>
            <a:ext cx="446341" cy="457200"/>
          </a:xfrm>
          <a:custGeom>
            <a:avLst/>
            <a:gdLst/>
            <a:ahLst/>
            <a:cxnLst/>
            <a:rect l="l" t="t" r="r" b="b"/>
            <a:pathLst>
              <a:path w="446341" h="457200">
                <a:moveTo>
                  <a:pt x="0" y="0"/>
                </a:moveTo>
                <a:lnTo>
                  <a:pt x="446341" y="0"/>
                </a:lnTo>
                <a:lnTo>
                  <a:pt x="446341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2306861" y="26314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ACCOUNT CREATION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306861" y="3940061"/>
            <a:ext cx="5872185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enter details like name and initial balance, and the system generates a 3-digit account number.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525413" y="732618"/>
            <a:ext cx="9237174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FLOW OF THE APPLICATION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108954" y="26314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USER LOGIN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108954" y="39400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input their account number and password to log in securely.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306861" y="64627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USER PANEL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306861" y="77713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User Panel is the core interface for account holders to interact with their banking accounts.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108954" y="6462716"/>
            <a:ext cx="529362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TRANSACTION HISTORY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0108954" y="77713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can view a history of all transactions made or received.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687613"/>
            <a:ext cx="18288000" cy="13351473"/>
          </a:xfrm>
          <a:custGeom>
            <a:avLst/>
            <a:gdLst/>
            <a:ahLst/>
            <a:cxnLst/>
            <a:rect l="l" t="t" r="r" b="b"/>
            <a:pathLst>
              <a:path w="18288000" h="13351473">
                <a:moveTo>
                  <a:pt x="0" y="0"/>
                </a:moveTo>
                <a:lnTo>
                  <a:pt x="18288000" y="0"/>
                </a:lnTo>
                <a:lnTo>
                  <a:pt x="18288000" y="13351473"/>
                </a:lnTo>
                <a:lnTo>
                  <a:pt x="0" y="13351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4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889908"/>
            <a:ext cx="16230600" cy="839660"/>
            <a:chOff x="0" y="0"/>
            <a:chExt cx="4274726" cy="2211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145"/>
            </a:xfrm>
            <a:custGeom>
              <a:avLst/>
              <a:gdLst/>
              <a:ahLst/>
              <a:cxnLst/>
              <a:rect l="l" t="t" r="r" b="b"/>
              <a:pathLst>
                <a:path w="4274726" h="221145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192525"/>
                  </a:lnTo>
                  <a:cubicBezTo>
                    <a:pt x="4274726" y="208331"/>
                    <a:pt x="4261912" y="221145"/>
                    <a:pt x="4246106" y="221145"/>
                  </a:cubicBezTo>
                  <a:lnTo>
                    <a:pt x="28620" y="221145"/>
                  </a:lnTo>
                  <a:cubicBezTo>
                    <a:pt x="12813" y="221145"/>
                    <a:pt x="0" y="208331"/>
                    <a:pt x="0" y="192525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2151214"/>
            <a:ext cx="9715829" cy="7107086"/>
            <a:chOff x="0" y="0"/>
            <a:chExt cx="2558901" cy="18718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58901" cy="1871825"/>
            </a:xfrm>
            <a:custGeom>
              <a:avLst/>
              <a:gdLst/>
              <a:ahLst/>
              <a:cxnLst/>
              <a:rect l="l" t="t" r="r" b="b"/>
              <a:pathLst>
                <a:path w="2558901" h="1871825">
                  <a:moveTo>
                    <a:pt x="15937" y="0"/>
                  </a:moveTo>
                  <a:lnTo>
                    <a:pt x="2542965" y="0"/>
                  </a:lnTo>
                  <a:cubicBezTo>
                    <a:pt x="2551766" y="0"/>
                    <a:pt x="2558901" y="7135"/>
                    <a:pt x="2558901" y="15937"/>
                  </a:cubicBezTo>
                  <a:lnTo>
                    <a:pt x="2558901" y="1855888"/>
                  </a:lnTo>
                  <a:cubicBezTo>
                    <a:pt x="2558901" y="1864690"/>
                    <a:pt x="2551766" y="1871825"/>
                    <a:pt x="2542965" y="1871825"/>
                  </a:cubicBezTo>
                  <a:lnTo>
                    <a:pt x="15937" y="1871825"/>
                  </a:lnTo>
                  <a:cubicBezTo>
                    <a:pt x="7135" y="1871825"/>
                    <a:pt x="0" y="1864690"/>
                    <a:pt x="0" y="1855888"/>
                  </a:cubicBezTo>
                  <a:lnTo>
                    <a:pt x="0" y="15937"/>
                  </a:lnTo>
                  <a:cubicBezTo>
                    <a:pt x="0" y="7135"/>
                    <a:pt x="7135" y="0"/>
                    <a:pt x="15937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558901" cy="190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261832" y="2434106"/>
            <a:ext cx="9202594" cy="6545345"/>
          </a:xfrm>
          <a:custGeom>
            <a:avLst/>
            <a:gdLst/>
            <a:ahLst/>
            <a:cxnLst/>
            <a:rect l="l" t="t" r="r" b="b"/>
            <a:pathLst>
              <a:path w="9202594" h="6545345">
                <a:moveTo>
                  <a:pt x="0" y="0"/>
                </a:moveTo>
                <a:lnTo>
                  <a:pt x="9202595" y="0"/>
                </a:lnTo>
                <a:lnTo>
                  <a:pt x="9202595" y="6545345"/>
                </a:lnTo>
                <a:lnTo>
                  <a:pt x="0" y="6545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31" b="-23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577486" y="1065263"/>
            <a:ext cx="9167043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USER PANEL</a:t>
            </a:r>
          </a:p>
        </p:txBody>
      </p:sp>
      <p:sp>
        <p:nvSpPr>
          <p:cNvPr id="11" name="Freeform 11"/>
          <p:cNvSpPr/>
          <p:nvPr/>
        </p:nvSpPr>
        <p:spPr>
          <a:xfrm>
            <a:off x="16546107" y="1081138"/>
            <a:ext cx="446341" cy="457200"/>
          </a:xfrm>
          <a:custGeom>
            <a:avLst/>
            <a:gdLst/>
            <a:ahLst/>
            <a:cxnLst/>
            <a:rect l="l" t="t" r="r" b="b"/>
            <a:pathLst>
              <a:path w="446341" h="457200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71414" y="1920068"/>
            <a:ext cx="13745171" cy="10034901"/>
          </a:xfrm>
          <a:custGeom>
            <a:avLst/>
            <a:gdLst/>
            <a:ahLst/>
            <a:cxnLst/>
            <a:rect l="l" t="t" r="r" b="b"/>
            <a:pathLst>
              <a:path w="13745171" h="1003490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r="-52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830997" y="2456061"/>
            <a:ext cx="6823913" cy="839660"/>
            <a:chOff x="0" y="0"/>
            <a:chExt cx="1797245" cy="2211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30997" y="3489505"/>
            <a:ext cx="6823913" cy="2112056"/>
            <a:chOff x="0" y="0"/>
            <a:chExt cx="1797245" cy="5562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950446" y="2645563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633090" y="2456061"/>
            <a:ext cx="6823913" cy="839660"/>
            <a:chOff x="0" y="0"/>
            <a:chExt cx="1797245" cy="22114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33090" y="3489505"/>
            <a:ext cx="6823913" cy="2112056"/>
            <a:chOff x="0" y="0"/>
            <a:chExt cx="1797245" cy="55626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830997" y="6287361"/>
            <a:ext cx="6823913" cy="839660"/>
            <a:chOff x="0" y="0"/>
            <a:chExt cx="1797245" cy="22114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830997" y="7320805"/>
            <a:ext cx="6823913" cy="2112056"/>
            <a:chOff x="0" y="0"/>
            <a:chExt cx="1797245" cy="55626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7950446" y="6476864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9633090" y="6287361"/>
            <a:ext cx="6823913" cy="839660"/>
            <a:chOff x="0" y="0"/>
            <a:chExt cx="1797245" cy="22114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633090" y="7320805"/>
            <a:ext cx="6823913" cy="2112056"/>
            <a:chOff x="0" y="0"/>
            <a:chExt cx="1797245" cy="55626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15787986" y="2645563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15798844" y="6481674"/>
            <a:ext cx="446341" cy="457200"/>
          </a:xfrm>
          <a:custGeom>
            <a:avLst/>
            <a:gdLst/>
            <a:ahLst/>
            <a:cxnLst/>
            <a:rect l="l" t="t" r="r" b="b"/>
            <a:pathLst>
              <a:path w="446341" h="457200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2306861" y="26314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ACCOUNT CREATION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306861" y="3940061"/>
            <a:ext cx="5872185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enter details like name and initial balance, and the system generates a 3-digit account number.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525413" y="732618"/>
            <a:ext cx="9237174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FLOW OF THE APPLICATION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108954" y="26314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USER LOGIN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108954" y="39400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input their account number and password to log in securely.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306861" y="64627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USER PANEL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306861" y="77713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User Panel is the core interface for account holders to interact with their banking accounts.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108954" y="6462716"/>
            <a:ext cx="529362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TRANSACTION HISTORY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0108954" y="7771361"/>
            <a:ext cx="5872185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Users can view a history of all transactions made or received.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687613"/>
            <a:ext cx="18288000" cy="13351473"/>
          </a:xfrm>
          <a:custGeom>
            <a:avLst/>
            <a:gdLst/>
            <a:ahLst/>
            <a:cxnLst/>
            <a:rect l="l" t="t" r="r" b="b"/>
            <a:pathLst>
              <a:path w="18288000" h="13351473">
                <a:moveTo>
                  <a:pt x="0" y="0"/>
                </a:moveTo>
                <a:lnTo>
                  <a:pt x="18288000" y="0"/>
                </a:lnTo>
                <a:lnTo>
                  <a:pt x="18288000" y="13351473"/>
                </a:lnTo>
                <a:lnTo>
                  <a:pt x="0" y="13351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4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889908"/>
            <a:ext cx="16230600" cy="839660"/>
            <a:chOff x="0" y="0"/>
            <a:chExt cx="4274726" cy="2211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145"/>
            </a:xfrm>
            <a:custGeom>
              <a:avLst/>
              <a:gdLst/>
              <a:ahLst/>
              <a:cxnLst/>
              <a:rect l="l" t="t" r="r" b="b"/>
              <a:pathLst>
                <a:path w="4274726" h="221145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192525"/>
                  </a:lnTo>
                  <a:cubicBezTo>
                    <a:pt x="4274726" y="208331"/>
                    <a:pt x="4261912" y="221145"/>
                    <a:pt x="4246106" y="221145"/>
                  </a:cubicBezTo>
                  <a:lnTo>
                    <a:pt x="28620" y="221145"/>
                  </a:lnTo>
                  <a:cubicBezTo>
                    <a:pt x="12813" y="221145"/>
                    <a:pt x="0" y="208331"/>
                    <a:pt x="0" y="192525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2151214"/>
            <a:ext cx="9715829" cy="7107086"/>
            <a:chOff x="0" y="0"/>
            <a:chExt cx="2558901" cy="18718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58901" cy="1871825"/>
            </a:xfrm>
            <a:custGeom>
              <a:avLst/>
              <a:gdLst/>
              <a:ahLst/>
              <a:cxnLst/>
              <a:rect l="l" t="t" r="r" b="b"/>
              <a:pathLst>
                <a:path w="2558901" h="1871825">
                  <a:moveTo>
                    <a:pt x="15937" y="0"/>
                  </a:moveTo>
                  <a:lnTo>
                    <a:pt x="2542965" y="0"/>
                  </a:lnTo>
                  <a:cubicBezTo>
                    <a:pt x="2551766" y="0"/>
                    <a:pt x="2558901" y="7135"/>
                    <a:pt x="2558901" y="15937"/>
                  </a:cubicBezTo>
                  <a:lnTo>
                    <a:pt x="2558901" y="1855888"/>
                  </a:lnTo>
                  <a:cubicBezTo>
                    <a:pt x="2558901" y="1864690"/>
                    <a:pt x="2551766" y="1871825"/>
                    <a:pt x="2542965" y="1871825"/>
                  </a:cubicBezTo>
                  <a:lnTo>
                    <a:pt x="15937" y="1871825"/>
                  </a:lnTo>
                  <a:cubicBezTo>
                    <a:pt x="7135" y="1871825"/>
                    <a:pt x="0" y="1864690"/>
                    <a:pt x="0" y="1855888"/>
                  </a:cubicBezTo>
                  <a:lnTo>
                    <a:pt x="0" y="15937"/>
                  </a:lnTo>
                  <a:cubicBezTo>
                    <a:pt x="0" y="7135"/>
                    <a:pt x="7135" y="0"/>
                    <a:pt x="15937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558901" cy="190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261832" y="2434106"/>
            <a:ext cx="9202594" cy="6545345"/>
          </a:xfrm>
          <a:custGeom>
            <a:avLst/>
            <a:gdLst/>
            <a:ahLst/>
            <a:cxnLst/>
            <a:rect l="l" t="t" r="r" b="b"/>
            <a:pathLst>
              <a:path w="9202594" h="6545345">
                <a:moveTo>
                  <a:pt x="0" y="0"/>
                </a:moveTo>
                <a:lnTo>
                  <a:pt x="9202595" y="0"/>
                </a:lnTo>
                <a:lnTo>
                  <a:pt x="9202595" y="6545345"/>
                </a:lnTo>
                <a:lnTo>
                  <a:pt x="0" y="6545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742" b="-742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577486" y="1065263"/>
            <a:ext cx="9167043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TRANSACTION HISTORY</a:t>
            </a:r>
          </a:p>
        </p:txBody>
      </p:sp>
      <p:sp>
        <p:nvSpPr>
          <p:cNvPr id="11" name="Freeform 11"/>
          <p:cNvSpPr/>
          <p:nvPr/>
        </p:nvSpPr>
        <p:spPr>
          <a:xfrm>
            <a:off x="16561883" y="1081138"/>
            <a:ext cx="446341" cy="457200"/>
          </a:xfrm>
          <a:custGeom>
            <a:avLst/>
            <a:gdLst/>
            <a:ahLst/>
            <a:cxnLst/>
            <a:rect l="l" t="t" r="r" b="b"/>
            <a:pathLst>
              <a:path w="446341" h="457200">
                <a:moveTo>
                  <a:pt x="0" y="0"/>
                </a:moveTo>
                <a:lnTo>
                  <a:pt x="446341" y="0"/>
                </a:lnTo>
                <a:lnTo>
                  <a:pt x="446341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983476" flipV="1">
            <a:off x="-2892749" y="-1875065"/>
            <a:ext cx="7674102" cy="8229600"/>
          </a:xfrm>
          <a:custGeom>
            <a:avLst/>
            <a:gdLst/>
            <a:ahLst/>
            <a:cxnLst/>
            <a:rect l="l" t="t" r="r" b="b"/>
            <a:pathLst>
              <a:path w="7674102" h="8229600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372182" y="7222393"/>
            <a:ext cx="6195600" cy="3384081"/>
          </a:xfrm>
          <a:custGeom>
            <a:avLst/>
            <a:gdLst/>
            <a:ahLst/>
            <a:cxnLst/>
            <a:rect l="l" t="t" r="r" b="b"/>
            <a:pathLst>
              <a:path w="6195600" h="3384081">
                <a:moveTo>
                  <a:pt x="0" y="0"/>
                </a:moveTo>
                <a:lnTo>
                  <a:pt x="6195601" y="0"/>
                </a:lnTo>
                <a:lnTo>
                  <a:pt x="6195601" y="3384081"/>
                </a:lnTo>
                <a:lnTo>
                  <a:pt x="0" y="3384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750" b="-143185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7026837" y="2270355"/>
            <a:ext cx="4235898" cy="6209424"/>
            <a:chOff x="0" y="0"/>
            <a:chExt cx="656251" cy="96200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56251" cy="962002"/>
            </a:xfrm>
            <a:custGeom>
              <a:avLst/>
              <a:gdLst/>
              <a:ahLst/>
              <a:cxnLst/>
              <a:rect l="l" t="t" r="r" b="b"/>
              <a:pathLst>
                <a:path w="656251" h="962002">
                  <a:moveTo>
                    <a:pt x="42037" y="0"/>
                  </a:moveTo>
                  <a:lnTo>
                    <a:pt x="614215" y="0"/>
                  </a:lnTo>
                  <a:cubicBezTo>
                    <a:pt x="625363" y="0"/>
                    <a:pt x="636056" y="4429"/>
                    <a:pt x="643939" y="12312"/>
                  </a:cubicBezTo>
                  <a:cubicBezTo>
                    <a:pt x="651823" y="20196"/>
                    <a:pt x="656251" y="30888"/>
                    <a:pt x="656251" y="42037"/>
                  </a:cubicBezTo>
                  <a:lnTo>
                    <a:pt x="656251" y="919965"/>
                  </a:lnTo>
                  <a:cubicBezTo>
                    <a:pt x="656251" y="943182"/>
                    <a:pt x="637431" y="962002"/>
                    <a:pt x="614215" y="962002"/>
                  </a:cubicBezTo>
                  <a:lnTo>
                    <a:pt x="42037" y="962002"/>
                  </a:lnTo>
                  <a:cubicBezTo>
                    <a:pt x="30888" y="962002"/>
                    <a:pt x="20196" y="957573"/>
                    <a:pt x="12312" y="949690"/>
                  </a:cubicBezTo>
                  <a:cubicBezTo>
                    <a:pt x="4429" y="941807"/>
                    <a:pt x="0" y="931114"/>
                    <a:pt x="0" y="919965"/>
                  </a:cubicBezTo>
                  <a:lnTo>
                    <a:pt x="0" y="42037"/>
                  </a:lnTo>
                  <a:cubicBezTo>
                    <a:pt x="0" y="30888"/>
                    <a:pt x="4429" y="20196"/>
                    <a:pt x="12312" y="12312"/>
                  </a:cubicBezTo>
                  <a:cubicBezTo>
                    <a:pt x="20196" y="4429"/>
                    <a:pt x="30888" y="0"/>
                    <a:pt x="42037" y="0"/>
                  </a:cubicBezTo>
                  <a:close/>
                </a:path>
              </a:pathLst>
            </a:custGeom>
            <a:blipFill>
              <a:blip r:embed="rId4"/>
              <a:stretch>
                <a:fillRect l="-52869" r="-108051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550652" y="2270355"/>
            <a:ext cx="6188862" cy="2961051"/>
            <a:chOff x="0" y="0"/>
            <a:chExt cx="1629988" cy="77986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29988" cy="779865"/>
            </a:xfrm>
            <a:custGeom>
              <a:avLst/>
              <a:gdLst/>
              <a:ahLst/>
              <a:cxnLst/>
              <a:rect l="l" t="t" r="r" b="b"/>
              <a:pathLst>
                <a:path w="1629988" h="779865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50652" y="5518729"/>
            <a:ext cx="6188862" cy="2961051"/>
            <a:chOff x="0" y="0"/>
            <a:chExt cx="1629988" cy="77986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29988" cy="779865"/>
            </a:xfrm>
            <a:custGeom>
              <a:avLst/>
              <a:gdLst/>
              <a:ahLst/>
              <a:cxnLst/>
              <a:rect l="l" t="t" r="r" b="b"/>
              <a:pathLst>
                <a:path w="1629988" h="779865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548485" y="2270355"/>
            <a:ext cx="6188862" cy="2961051"/>
            <a:chOff x="0" y="0"/>
            <a:chExt cx="1629988" cy="77986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29988" cy="779865"/>
            </a:xfrm>
            <a:custGeom>
              <a:avLst/>
              <a:gdLst/>
              <a:ahLst/>
              <a:cxnLst/>
              <a:rect l="l" t="t" r="r" b="b"/>
              <a:pathLst>
                <a:path w="1629988" h="779865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548485" y="5518729"/>
            <a:ext cx="6188862" cy="2961051"/>
            <a:chOff x="0" y="0"/>
            <a:chExt cx="1629988" cy="77986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629988" cy="779865"/>
            </a:xfrm>
            <a:custGeom>
              <a:avLst/>
              <a:gdLst/>
              <a:ahLst/>
              <a:cxnLst/>
              <a:rect l="l" t="t" r="r" b="b"/>
              <a:pathLst>
                <a:path w="1629988" h="779865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44302" y="3249995"/>
            <a:ext cx="5445149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Establishing a seamless connection between the Java application and MySQL database.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endParaRPr lang="en-US" sz="2199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44302" y="2640771"/>
            <a:ext cx="5445149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JDBC Integration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525413" y="945000"/>
            <a:ext cx="9237174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CHALLENGES FACED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44302" y="6498369"/>
            <a:ext cx="5445149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Ensuring account information is stored securely and preventing unauthorized access.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44302" y="5889145"/>
            <a:ext cx="5445149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Data Security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942135" y="3249995"/>
            <a:ext cx="5445149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Managing errors during transactions and ensuring data integrity.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942135" y="2640771"/>
            <a:ext cx="5445149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Error Handling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942135" y="6498369"/>
            <a:ext cx="5445149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Designing a simple, user-friendly interface for a smooth user experience.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942135" y="5889145"/>
            <a:ext cx="5445149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User Experience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989496">
            <a:off x="-5091968" y="-1340368"/>
            <a:ext cx="11026567" cy="7966695"/>
          </a:xfrm>
          <a:custGeom>
            <a:avLst/>
            <a:gdLst/>
            <a:ahLst/>
            <a:cxnLst/>
            <a:rect l="l" t="t" r="r" b="b"/>
            <a:pathLst>
              <a:path w="11026567" h="7966695">
                <a:moveTo>
                  <a:pt x="0" y="0"/>
                </a:moveTo>
                <a:lnTo>
                  <a:pt x="11026567" y="0"/>
                </a:lnTo>
                <a:lnTo>
                  <a:pt x="11026567" y="7966695"/>
                </a:lnTo>
                <a:lnTo>
                  <a:pt x="0" y="796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932795"/>
            <a:ext cx="16230600" cy="1024635"/>
            <a:chOff x="0" y="0"/>
            <a:chExt cx="4274726" cy="2698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69863"/>
            </a:xfrm>
            <a:custGeom>
              <a:avLst/>
              <a:gdLst/>
              <a:ahLst/>
              <a:cxnLst/>
              <a:rect l="l" t="t" r="r" b="b"/>
              <a:pathLst>
                <a:path w="4274726" h="269863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241243"/>
                  </a:lnTo>
                  <a:cubicBezTo>
                    <a:pt x="4274726" y="257049"/>
                    <a:pt x="4261912" y="269863"/>
                    <a:pt x="4246106" y="269863"/>
                  </a:cubicBezTo>
                  <a:lnTo>
                    <a:pt x="28620" y="269863"/>
                  </a:lnTo>
                  <a:cubicBezTo>
                    <a:pt x="12813" y="269863"/>
                    <a:pt x="0" y="257049"/>
                    <a:pt x="0" y="241243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3079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2967116">
            <a:off x="8691170" y="1377244"/>
            <a:ext cx="12892802" cy="9575242"/>
          </a:xfrm>
          <a:custGeom>
            <a:avLst/>
            <a:gdLst/>
            <a:ahLst/>
            <a:cxnLst/>
            <a:rect l="l" t="t" r="r" b="b"/>
            <a:pathLst>
              <a:path w="12892802" h="9575242">
                <a:moveTo>
                  <a:pt x="0" y="0"/>
                </a:moveTo>
                <a:lnTo>
                  <a:pt x="12892803" y="0"/>
                </a:lnTo>
                <a:lnTo>
                  <a:pt x="12892803" y="9575242"/>
                </a:lnTo>
                <a:lnTo>
                  <a:pt x="0" y="9575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793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326236" y="1233022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04564" y="1147297"/>
            <a:ext cx="6667955" cy="5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CODE - GITHUB REPOSITORY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2642980"/>
            <a:ext cx="16230600" cy="6297125"/>
            <a:chOff x="0" y="0"/>
            <a:chExt cx="21640800" cy="8396167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10680278" cy="8396167"/>
              <a:chOff x="0" y="0"/>
              <a:chExt cx="2109684" cy="1658502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2109685" cy="1658502"/>
              </a:xfrm>
              <a:custGeom>
                <a:avLst/>
                <a:gdLst/>
                <a:ahLst/>
                <a:cxnLst/>
                <a:rect l="l" t="t" r="r" b="b"/>
                <a:pathLst>
                  <a:path w="2109685" h="1658502">
                    <a:moveTo>
                      <a:pt x="19330" y="0"/>
                    </a:moveTo>
                    <a:lnTo>
                      <a:pt x="2090354" y="0"/>
                    </a:lnTo>
                    <a:cubicBezTo>
                      <a:pt x="2101030" y="0"/>
                      <a:pt x="2109685" y="8654"/>
                      <a:pt x="2109685" y="19330"/>
                    </a:cubicBezTo>
                    <a:lnTo>
                      <a:pt x="2109685" y="1639172"/>
                    </a:lnTo>
                    <a:cubicBezTo>
                      <a:pt x="2109685" y="1644299"/>
                      <a:pt x="2107648" y="1649215"/>
                      <a:pt x="2104023" y="1652840"/>
                    </a:cubicBezTo>
                    <a:cubicBezTo>
                      <a:pt x="2100398" y="1656466"/>
                      <a:pt x="2095481" y="1658502"/>
                      <a:pt x="2090354" y="1658502"/>
                    </a:cubicBezTo>
                    <a:lnTo>
                      <a:pt x="19330" y="1658502"/>
                    </a:lnTo>
                    <a:cubicBezTo>
                      <a:pt x="14203" y="1658502"/>
                      <a:pt x="9287" y="1656466"/>
                      <a:pt x="5662" y="1652840"/>
                    </a:cubicBezTo>
                    <a:cubicBezTo>
                      <a:pt x="2037" y="1649215"/>
                      <a:pt x="0" y="1644299"/>
                      <a:pt x="0" y="1639172"/>
                    </a:cubicBezTo>
                    <a:lnTo>
                      <a:pt x="0" y="19330"/>
                    </a:lnTo>
                    <a:cubicBezTo>
                      <a:pt x="0" y="14203"/>
                      <a:pt x="2037" y="9287"/>
                      <a:pt x="5662" y="5662"/>
                    </a:cubicBezTo>
                    <a:cubicBezTo>
                      <a:pt x="9287" y="2037"/>
                      <a:pt x="14203" y="0"/>
                      <a:pt x="19330" y="0"/>
                    </a:cubicBezTo>
                    <a:close/>
                  </a:path>
                </a:pathLst>
              </a:custGeom>
              <a:solidFill>
                <a:srgbClr val="FBF9F1"/>
              </a:solidFill>
              <a:ln w="38100" cap="sq">
                <a:solidFill>
                  <a:srgbClr val="FBF9F1"/>
                </a:solidFill>
                <a:prstDash val="solid"/>
                <a:miter/>
              </a:ln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2109684" cy="169660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10960522" y="0"/>
              <a:ext cx="10680278" cy="8396167"/>
              <a:chOff x="0" y="0"/>
              <a:chExt cx="2109684" cy="1658502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2109685" cy="1658502"/>
              </a:xfrm>
              <a:custGeom>
                <a:avLst/>
                <a:gdLst/>
                <a:ahLst/>
                <a:cxnLst/>
                <a:rect l="l" t="t" r="r" b="b"/>
                <a:pathLst>
                  <a:path w="2109685" h="1658502">
                    <a:moveTo>
                      <a:pt x="19330" y="0"/>
                    </a:moveTo>
                    <a:lnTo>
                      <a:pt x="2090354" y="0"/>
                    </a:lnTo>
                    <a:cubicBezTo>
                      <a:pt x="2101030" y="0"/>
                      <a:pt x="2109685" y="8654"/>
                      <a:pt x="2109685" y="19330"/>
                    </a:cubicBezTo>
                    <a:lnTo>
                      <a:pt x="2109685" y="1639172"/>
                    </a:lnTo>
                    <a:cubicBezTo>
                      <a:pt x="2109685" y="1644299"/>
                      <a:pt x="2107648" y="1649215"/>
                      <a:pt x="2104023" y="1652840"/>
                    </a:cubicBezTo>
                    <a:cubicBezTo>
                      <a:pt x="2100398" y="1656466"/>
                      <a:pt x="2095481" y="1658502"/>
                      <a:pt x="2090354" y="1658502"/>
                    </a:cubicBezTo>
                    <a:lnTo>
                      <a:pt x="19330" y="1658502"/>
                    </a:lnTo>
                    <a:cubicBezTo>
                      <a:pt x="14203" y="1658502"/>
                      <a:pt x="9287" y="1656466"/>
                      <a:pt x="5662" y="1652840"/>
                    </a:cubicBezTo>
                    <a:cubicBezTo>
                      <a:pt x="2037" y="1649215"/>
                      <a:pt x="0" y="1644299"/>
                      <a:pt x="0" y="1639172"/>
                    </a:cubicBezTo>
                    <a:lnTo>
                      <a:pt x="0" y="19330"/>
                    </a:lnTo>
                    <a:cubicBezTo>
                      <a:pt x="0" y="14203"/>
                      <a:pt x="2037" y="9287"/>
                      <a:pt x="5662" y="5662"/>
                    </a:cubicBezTo>
                    <a:cubicBezTo>
                      <a:pt x="9287" y="2037"/>
                      <a:pt x="14203" y="0"/>
                      <a:pt x="19330" y="0"/>
                    </a:cubicBezTo>
                    <a:close/>
                  </a:path>
                </a:pathLst>
              </a:custGeom>
              <a:solidFill>
                <a:srgbClr val="FBF9F1"/>
              </a:solidFill>
              <a:ln w="38100" cap="sq">
                <a:solidFill>
                  <a:srgbClr val="FBF9F1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38100"/>
                <a:ext cx="2109684" cy="169660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6" name="Freeform 16"/>
            <p:cNvSpPr/>
            <p:nvPr/>
          </p:nvSpPr>
          <p:spPr>
            <a:xfrm>
              <a:off x="13671899" y="666481"/>
              <a:ext cx="5139930" cy="5139930"/>
            </a:xfrm>
            <a:custGeom>
              <a:avLst/>
              <a:gdLst/>
              <a:ahLst/>
              <a:cxnLst/>
              <a:rect l="l" t="t" r="r" b="b"/>
              <a:pathLst>
                <a:path w="5139930" h="5139930">
                  <a:moveTo>
                    <a:pt x="0" y="0"/>
                  </a:moveTo>
                  <a:lnTo>
                    <a:pt x="5139930" y="0"/>
                  </a:lnTo>
                  <a:lnTo>
                    <a:pt x="5139930" y="5139930"/>
                  </a:lnTo>
                  <a:lnTo>
                    <a:pt x="0" y="51399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634485" y="794779"/>
              <a:ext cx="9411307" cy="501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 b="1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Scan the QR Code to Visit the GitHub Repository</a:t>
              </a:r>
            </a:p>
            <a:p>
              <a:pPr algn="l">
                <a:lnSpc>
                  <a:spcPts val="2940"/>
                </a:lnSpc>
              </a:pPr>
              <a:endParaRPr lang="en-US" sz="2499" b="1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endParaRPr>
            </a:p>
            <a:p>
              <a:pPr marL="453390" lvl="1" indent="-226695" algn="l">
                <a:lnSpc>
                  <a:spcPts val="2940"/>
                </a:lnSpc>
                <a:buFont typeface="Arial"/>
                <a:buChar char="•"/>
              </a:pPr>
              <a:r>
                <a:rPr lang="en-US" sz="2100" b="1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This repository contains the full source code for our Banking Application using JDBC project.</a:t>
              </a:r>
            </a:p>
            <a:p>
              <a:pPr algn="l">
                <a:lnSpc>
                  <a:spcPts val="2940"/>
                </a:lnSpc>
              </a:pPr>
              <a:endParaRPr lang="en-US" sz="2100" b="1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endParaRPr>
            </a:p>
            <a:p>
              <a:pPr marL="453390" lvl="1" indent="-226695" algn="l">
                <a:lnSpc>
                  <a:spcPts val="2940"/>
                </a:lnSpc>
                <a:buFont typeface="Arial"/>
                <a:buChar char="•"/>
              </a:pPr>
              <a:r>
                <a:rPr lang="en-US" sz="2100" b="1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The code is well-documented and organized for easy navigation.</a:t>
              </a:r>
            </a:p>
            <a:p>
              <a:pPr algn="l">
                <a:lnSpc>
                  <a:spcPts val="2940"/>
                </a:lnSpc>
              </a:pPr>
              <a:endParaRPr lang="en-US" sz="2100" b="1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endParaRPr>
            </a:p>
            <a:p>
              <a:pPr marL="453390" lvl="1" indent="-226695" algn="l">
                <a:lnSpc>
                  <a:spcPts val="2940"/>
                </a:lnSpc>
                <a:buFont typeface="Arial"/>
                <a:buChar char="•"/>
              </a:pPr>
              <a:r>
                <a:rPr lang="en-US" sz="2100" b="1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Contributions and improvements are welcome!</a:t>
              </a:r>
            </a:p>
            <a:p>
              <a:pPr algn="l">
                <a:lnSpc>
                  <a:spcPts val="2940"/>
                </a:lnSpc>
                <a:spcBef>
                  <a:spcPct val="0"/>
                </a:spcBef>
              </a:pPr>
              <a:endParaRPr lang="en-US" sz="2100" b="1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endParaRPr>
            </a:p>
          </p:txBody>
        </p:sp>
        <p:grpSp>
          <p:nvGrpSpPr>
            <p:cNvPr id="18" name="Group 18"/>
            <p:cNvGrpSpPr/>
            <p:nvPr/>
          </p:nvGrpSpPr>
          <p:grpSpPr>
            <a:xfrm>
              <a:off x="12378726" y="6731271"/>
              <a:ext cx="8206101" cy="879932"/>
              <a:chOff x="0" y="0"/>
              <a:chExt cx="2444957" cy="26217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2444957" cy="262170"/>
              </a:xfrm>
              <a:custGeom>
                <a:avLst/>
                <a:gdLst/>
                <a:ahLst/>
                <a:cxnLst/>
                <a:rect l="l" t="t" r="r" b="b"/>
                <a:pathLst>
                  <a:path w="2444957" h="262170">
                    <a:moveTo>
                      <a:pt x="80506" y="0"/>
                    </a:moveTo>
                    <a:lnTo>
                      <a:pt x="2364451" y="0"/>
                    </a:lnTo>
                    <a:cubicBezTo>
                      <a:pt x="2408913" y="0"/>
                      <a:pt x="2444957" y="36044"/>
                      <a:pt x="2444957" y="80506"/>
                    </a:cubicBezTo>
                    <a:lnTo>
                      <a:pt x="2444957" y="181664"/>
                    </a:lnTo>
                    <a:cubicBezTo>
                      <a:pt x="2444957" y="226126"/>
                      <a:pt x="2408913" y="262170"/>
                      <a:pt x="2364451" y="262170"/>
                    </a:cubicBezTo>
                    <a:lnTo>
                      <a:pt x="80506" y="262170"/>
                    </a:lnTo>
                    <a:cubicBezTo>
                      <a:pt x="36044" y="262170"/>
                      <a:pt x="0" y="226126"/>
                      <a:pt x="0" y="181664"/>
                    </a:cubicBezTo>
                    <a:lnTo>
                      <a:pt x="0" y="80506"/>
                    </a:lnTo>
                    <a:cubicBezTo>
                      <a:pt x="0" y="36044"/>
                      <a:pt x="36044" y="0"/>
                      <a:pt x="8050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2444957" cy="30027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1" name="Freeform 21"/>
            <p:cNvSpPr/>
            <p:nvPr/>
          </p:nvSpPr>
          <p:spPr>
            <a:xfrm>
              <a:off x="12631181" y="6937678"/>
              <a:ext cx="467117" cy="467117"/>
            </a:xfrm>
            <a:custGeom>
              <a:avLst/>
              <a:gdLst/>
              <a:ahLst/>
              <a:cxnLst/>
              <a:rect l="l" t="t" r="r" b="b"/>
              <a:pathLst>
                <a:path w="467117" h="467117">
                  <a:moveTo>
                    <a:pt x="0" y="0"/>
                  </a:moveTo>
                  <a:lnTo>
                    <a:pt x="467117" y="0"/>
                  </a:lnTo>
                  <a:lnTo>
                    <a:pt x="467117" y="467118"/>
                  </a:lnTo>
                  <a:lnTo>
                    <a:pt x="0" y="4671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13311279" y="6944373"/>
              <a:ext cx="6968748" cy="4061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6"/>
                </a:lnSpc>
                <a:spcBef>
                  <a:spcPct val="0"/>
                </a:spcBef>
              </a:pPr>
              <a:r>
                <a:rPr lang="en-US" sz="179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https://github.com/YashGarg1122/BankOfJava.git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542318" flipV="1">
            <a:off x="12037037" y="-954371"/>
            <a:ext cx="7674102" cy="8229600"/>
          </a:xfrm>
          <a:custGeom>
            <a:avLst/>
            <a:gdLst/>
            <a:ahLst/>
            <a:cxnLst/>
            <a:rect l="l" t="t" r="r" b="b"/>
            <a:pathLst>
              <a:path w="7674102" h="8229600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25985" y="3328464"/>
            <a:ext cx="15148103" cy="6232551"/>
            <a:chOff x="0" y="0"/>
            <a:chExt cx="3989624" cy="16414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989624" cy="1641495"/>
            </a:xfrm>
            <a:custGeom>
              <a:avLst/>
              <a:gdLst/>
              <a:ahLst/>
              <a:cxnLst/>
              <a:rect l="l" t="t" r="r" b="b"/>
              <a:pathLst>
                <a:path w="3989624" h="1641495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989624" cy="16795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2147874" y="7962921"/>
            <a:ext cx="5747719" cy="3384081"/>
          </a:xfrm>
          <a:custGeom>
            <a:avLst/>
            <a:gdLst/>
            <a:ahLst/>
            <a:cxnLst/>
            <a:rect l="l" t="t" r="r" b="b"/>
            <a:pathLst>
              <a:path w="5747719" h="3384081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b="-143185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977667" y="1839074"/>
            <a:ext cx="896420" cy="896420"/>
          </a:xfrm>
          <a:custGeom>
            <a:avLst/>
            <a:gdLst/>
            <a:ahLst/>
            <a:cxnLst/>
            <a:rect l="l" t="t" r="r" b="b"/>
            <a:pathLst>
              <a:path w="896420" h="896420">
                <a:moveTo>
                  <a:pt x="0" y="0"/>
                </a:moveTo>
                <a:lnTo>
                  <a:pt x="896421" y="0"/>
                </a:lnTo>
                <a:lnTo>
                  <a:pt x="896421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25985" y="713019"/>
            <a:ext cx="7273915" cy="202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PRESENTATION FLOW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24052" y="3934895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25526" y="3934895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24052" y="5073670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 Objective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25526" y="5073670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24052" y="6210320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Features of the Banking Application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25526" y="6210320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224052" y="7346970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Technologies Used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25526" y="7346970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24052" y="8483621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System Architecture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25526" y="8483621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21293" y="3935958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Database Schema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922767" y="3935958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6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621293" y="5074733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Flow of the Application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922767" y="5074733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7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21293" y="6211383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Challenges Faced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922767" y="6211383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8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621293" y="7348033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922767" y="7348033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9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621293" y="8484683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Team Contributions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922767" y="8484683"/>
            <a:ext cx="44455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0817513" y="-3911527"/>
            <a:ext cx="7470487" cy="5397427"/>
          </a:xfrm>
          <a:custGeom>
            <a:avLst/>
            <a:gdLst/>
            <a:ahLst/>
            <a:cxnLst/>
            <a:rect l="l" t="t" r="r" b="b"/>
            <a:pathLst>
              <a:path w="7470487" h="5397427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-8131585" y="653219"/>
            <a:ext cx="13745171" cy="10034901"/>
          </a:xfrm>
          <a:custGeom>
            <a:avLst/>
            <a:gdLst/>
            <a:ahLst/>
            <a:cxnLst/>
            <a:rect l="l" t="t" r="r" b="b"/>
            <a:pathLst>
              <a:path w="13745171" h="10034901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r="-52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300351" y="2681672"/>
            <a:ext cx="9958949" cy="3772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1499" lvl="1" indent="-255750" algn="l">
              <a:lnSpc>
                <a:spcPts val="3316"/>
              </a:lnSpc>
              <a:buFont typeface="Arial"/>
              <a:buChar char="•"/>
            </a:pPr>
            <a:r>
              <a:rPr lang="en-US" sz="236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This project successfully achieved the objective of creating a secure and functional Banking Application using JDBC.</a:t>
            </a:r>
          </a:p>
          <a:p>
            <a:pPr algn="l">
              <a:lnSpc>
                <a:spcPts val="3316"/>
              </a:lnSpc>
            </a:pPr>
            <a:endParaRPr lang="en-US" sz="2369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511499" lvl="1" indent="-255750" algn="l">
              <a:lnSpc>
                <a:spcPts val="3316"/>
              </a:lnSpc>
              <a:buFont typeface="Arial"/>
              <a:buChar char="•"/>
            </a:pPr>
            <a:r>
              <a:rPr lang="en-US" sz="236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system allows users to create accounts, manage balances, and perform transactions efficiently.</a:t>
            </a:r>
          </a:p>
          <a:p>
            <a:pPr algn="l">
              <a:lnSpc>
                <a:spcPts val="3316"/>
              </a:lnSpc>
            </a:pPr>
            <a:endParaRPr lang="en-US" sz="2369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511499" lvl="1" indent="-255750" algn="l">
              <a:lnSpc>
                <a:spcPts val="3316"/>
              </a:lnSpc>
              <a:spcBef>
                <a:spcPct val="0"/>
              </a:spcBef>
              <a:buFont typeface="Arial"/>
              <a:buChar char="•"/>
            </a:pPr>
            <a:r>
              <a:rPr lang="en-US" sz="236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Our team gained valuable experience in JDBC, database management, and error handling, contributing to real-world software development skills.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81884" y="1476375"/>
            <a:ext cx="6018468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181579">
            <a:off x="14622652" y="162339"/>
            <a:ext cx="10128448" cy="10895890"/>
          </a:xfrm>
          <a:custGeom>
            <a:avLst/>
            <a:gdLst/>
            <a:ahLst/>
            <a:cxnLst/>
            <a:rect l="l" t="t" r="r" b="b"/>
            <a:pathLst>
              <a:path w="10128448" h="10895890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r="-15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316904" y="2008505"/>
            <a:ext cx="4113651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Thank you for your time! Reach out to us for questions.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4794250"/>
            <a:ext cx="2867087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Lead developer, account management.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261089"/>
            <a:ext cx="2237163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YASH GARG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19175"/>
            <a:ext cx="6411601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TEAM CONTRIBUTIONS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84443" y="4794250"/>
            <a:ext cx="2867087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Transaction handling, JDBC integration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84443" y="3890249"/>
            <a:ext cx="1892632" cy="79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DHRUV GUPTA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40186" y="4794250"/>
            <a:ext cx="2867087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Error handling, testing, database design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40186" y="3890249"/>
            <a:ext cx="2237163" cy="79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APURVA BANSAL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895929" y="4794250"/>
            <a:ext cx="2867087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Interface design, project management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91849" y="3890249"/>
            <a:ext cx="2237163" cy="79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RITESH KUMAR SINHA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7152401"/>
            <a:ext cx="2867087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Documentation, flow diagrams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6619240"/>
            <a:ext cx="2237163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ANSHUL SIROHI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984443" y="7152401"/>
            <a:ext cx="2867087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Git management, database setup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984443" y="6248400"/>
            <a:ext cx="1892632" cy="79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SAURAV AGRAWAL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100837" flipH="1">
            <a:off x="10309336" y="270183"/>
            <a:ext cx="8310061" cy="8781453"/>
          </a:xfrm>
          <a:custGeom>
            <a:avLst/>
            <a:gdLst/>
            <a:ahLst/>
            <a:cxnLst/>
            <a:rect l="l" t="t" r="r" b="b"/>
            <a:pathLst>
              <a:path w="8310061" h="8781453">
                <a:moveTo>
                  <a:pt x="8310060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0" y="8781453"/>
                </a:lnTo>
                <a:lnTo>
                  <a:pt x="8310060" y="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 r="-381" b="-186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28665" y="3213525"/>
            <a:ext cx="11411477" cy="220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28665" y="5417085"/>
            <a:ext cx="11411477" cy="831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83875" y="0"/>
            <a:ext cx="6904125" cy="10287000"/>
            <a:chOff x="0" y="0"/>
            <a:chExt cx="950116" cy="141565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0116" cy="1415652"/>
            </a:xfrm>
            <a:custGeom>
              <a:avLst/>
              <a:gdLst/>
              <a:ahLst/>
              <a:cxnLst/>
              <a:rect l="l" t="t" r="r" b="b"/>
              <a:pathLst>
                <a:path w="950116" h="1415652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-40659" r="-124225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028700" y="1482999"/>
            <a:ext cx="12577332" cy="8137251"/>
            <a:chOff x="0" y="0"/>
            <a:chExt cx="3312548" cy="214314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312549" cy="2143144"/>
            </a:xfrm>
            <a:custGeom>
              <a:avLst/>
              <a:gdLst/>
              <a:ahLst/>
              <a:cxnLst/>
              <a:rect l="l" t="t" r="r" b="b"/>
              <a:pathLst>
                <a:path w="3312549" h="2143144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6626729" flipH="1">
            <a:off x="-8130685" y="1817905"/>
            <a:ext cx="12221289" cy="8822969"/>
          </a:xfrm>
          <a:custGeom>
            <a:avLst/>
            <a:gdLst/>
            <a:ahLst/>
            <a:cxnLst/>
            <a:rect l="l" t="t" r="r" b="b"/>
            <a:pathLst>
              <a:path w="12221289" h="882296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12631" y="378290"/>
            <a:ext cx="650410" cy="650410"/>
          </a:xfrm>
          <a:custGeom>
            <a:avLst/>
            <a:gdLst/>
            <a:ahLst/>
            <a:cxnLst/>
            <a:rect l="l" t="t" r="r" b="b"/>
            <a:pathLst>
              <a:path w="650410" h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683564" y="4066495"/>
            <a:ext cx="9267604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What is the Project?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339023" y="2285225"/>
            <a:ext cx="8043479" cy="987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698141" y="5371420"/>
            <a:ext cx="8253027" cy="311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83" lvl="1" indent="-237491" algn="l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This project aims to develop a Banking Application that enables users to securely manage their accounts.</a:t>
            </a:r>
          </a:p>
          <a:p>
            <a:pPr algn="l">
              <a:lnSpc>
                <a:spcPts val="3080"/>
              </a:lnSpc>
            </a:pPr>
            <a:endParaRPr lang="en-US" sz="22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74983" lvl="1" indent="-237491" algn="l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Users can perform banking tasks like checking balances, transferring money, and viewing transaction histories.</a:t>
            </a:r>
          </a:p>
          <a:p>
            <a:pPr algn="l">
              <a:lnSpc>
                <a:spcPts val="3080"/>
              </a:lnSpc>
            </a:pPr>
            <a:endParaRPr lang="en-US" sz="22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74983" lvl="1" indent="-237491" algn="l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system is designed with a focus on security, efficiency, and user experience.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9023" cy="179523"/>
            </a:xfrm>
            <a:custGeom>
              <a:avLst/>
              <a:gdLst/>
              <a:ahLst/>
              <a:cxnLst/>
              <a:rect l="l" t="t" r="r" b="b"/>
              <a:pathLst>
                <a:path w="2299023" h="1795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574588" y="926782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8361880"/>
            <a:ext cx="896420" cy="896420"/>
          </a:xfrm>
          <a:custGeom>
            <a:avLst/>
            <a:gdLst/>
            <a:ahLst/>
            <a:cxnLst/>
            <a:rect l="l" t="t" r="r" b="b"/>
            <a:pathLst>
              <a:path w="896420" h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10435729">
            <a:off x="-696093" y="-3780464"/>
            <a:ext cx="7951775" cy="8527373"/>
          </a:xfrm>
          <a:custGeom>
            <a:avLst/>
            <a:gdLst/>
            <a:ahLst/>
            <a:cxnLst/>
            <a:rect l="l" t="t" r="r" b="b"/>
            <a:pathLst>
              <a:path w="7951775" h="8527373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798106" y="869632"/>
            <a:ext cx="7461194" cy="86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Develop a robust Banking System with essential features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98106" y="2066330"/>
            <a:ext cx="7461194" cy="5194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Create Account: Users can create an account with a unique 3-digit account number.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Login &amp; Authentication: Secure login using the account number and password.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Check Balance: View current balance in real-time.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Transfer Money: Send money between accounts securely.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Transaction History: View all past transactions with timestamps.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28700" y="5866865"/>
            <a:ext cx="5853180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OBJECTIVE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9023" cy="179523"/>
            </a:xfrm>
            <a:custGeom>
              <a:avLst/>
              <a:gdLst/>
              <a:ahLst/>
              <a:cxnLst/>
              <a:rect l="l" t="t" r="r" b="b"/>
              <a:pathLst>
                <a:path w="2299023" h="1795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574588" y="2113955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8361880"/>
            <a:ext cx="896420" cy="896420"/>
          </a:xfrm>
          <a:custGeom>
            <a:avLst/>
            <a:gdLst/>
            <a:ahLst/>
            <a:cxnLst/>
            <a:rect l="l" t="t" r="r" b="b"/>
            <a:pathLst>
              <a:path w="896420" h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7087697">
            <a:off x="-696093" y="-3780464"/>
            <a:ext cx="7951775" cy="8527373"/>
          </a:xfrm>
          <a:custGeom>
            <a:avLst/>
            <a:gdLst/>
            <a:ahLst/>
            <a:cxnLst/>
            <a:rect l="l" t="t" r="r" b="b"/>
            <a:pathLst>
              <a:path w="7951775" h="8527373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798106" y="2099808"/>
            <a:ext cx="7461194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Features of the Banking Application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98106" y="3140310"/>
            <a:ext cx="7461194" cy="5194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Account Creation: Users can open an account by entering details and receiving a 3-digit unique account number.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Secure Login: Login with password protection.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Balance Inquiry: Users can check their current account balance anytime.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Money Transfer: Secure fund transfers between users.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Transaction History: Users can view all previous transactions with details like amount, sender, recipient, and date.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28700" y="5379720"/>
            <a:ext cx="5853180" cy="2600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FEATURES OF THE BANKING APPLICATION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6844491" y="-3015084"/>
            <a:ext cx="9744477" cy="7040385"/>
          </a:xfrm>
          <a:custGeom>
            <a:avLst/>
            <a:gdLst/>
            <a:ahLst/>
            <a:cxnLst/>
            <a:rect l="l" t="t" r="r" b="b"/>
            <a:pathLst>
              <a:path w="9744477" h="7040385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4011079" y="-2759658"/>
            <a:ext cx="9744477" cy="7040385"/>
          </a:xfrm>
          <a:custGeom>
            <a:avLst/>
            <a:gdLst/>
            <a:ahLst/>
            <a:cxnLst/>
            <a:rect l="l" t="t" r="r" b="b"/>
            <a:pathLst>
              <a:path w="9744477" h="7040385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60535" y="4910099"/>
            <a:ext cx="705511" cy="722674"/>
          </a:xfrm>
          <a:custGeom>
            <a:avLst/>
            <a:gdLst/>
            <a:ahLst/>
            <a:cxnLst/>
            <a:rect l="l" t="t" r="r" b="b"/>
            <a:pathLst>
              <a:path w="705511" h="722674">
                <a:moveTo>
                  <a:pt x="0" y="0"/>
                </a:moveTo>
                <a:lnTo>
                  <a:pt x="705510" y="0"/>
                </a:lnTo>
                <a:lnTo>
                  <a:pt x="705510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60535" y="4910099"/>
            <a:ext cx="717254" cy="722674"/>
          </a:xfrm>
          <a:custGeom>
            <a:avLst/>
            <a:gdLst/>
            <a:ahLst/>
            <a:cxnLst/>
            <a:rect l="l" t="t" r="r" b="b"/>
            <a:pathLst>
              <a:path w="717254" h="72267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777204" y="4910099"/>
            <a:ext cx="717254" cy="722674"/>
          </a:xfrm>
          <a:custGeom>
            <a:avLst/>
            <a:gdLst/>
            <a:ahLst/>
            <a:cxnLst/>
            <a:rect l="l" t="t" r="r" b="b"/>
            <a:pathLst>
              <a:path w="717254" h="72267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793873" y="4910099"/>
            <a:ext cx="717254" cy="722674"/>
          </a:xfrm>
          <a:custGeom>
            <a:avLst/>
            <a:gdLst/>
            <a:ahLst/>
            <a:cxnLst/>
            <a:rect l="l" t="t" r="r" b="b"/>
            <a:pathLst>
              <a:path w="717254" h="72267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60535" y="4599096"/>
            <a:ext cx="1653883" cy="1653883"/>
          </a:xfrm>
          <a:custGeom>
            <a:avLst/>
            <a:gdLst/>
            <a:ahLst/>
            <a:cxnLst/>
            <a:rect l="l" t="t" r="r" b="b"/>
            <a:pathLst>
              <a:path w="1653883" h="1653883">
                <a:moveTo>
                  <a:pt x="0" y="0"/>
                </a:moveTo>
                <a:lnTo>
                  <a:pt x="1653883" y="0"/>
                </a:lnTo>
                <a:lnTo>
                  <a:pt x="1653883" y="1653883"/>
                </a:lnTo>
                <a:lnTo>
                  <a:pt x="0" y="16538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178124" y="5143500"/>
            <a:ext cx="852044" cy="852044"/>
          </a:xfrm>
          <a:custGeom>
            <a:avLst/>
            <a:gdLst/>
            <a:ahLst/>
            <a:cxnLst/>
            <a:rect l="l" t="t" r="r" b="b"/>
            <a:pathLst>
              <a:path w="852044" h="852044">
                <a:moveTo>
                  <a:pt x="0" y="0"/>
                </a:moveTo>
                <a:lnTo>
                  <a:pt x="852043" y="0"/>
                </a:lnTo>
                <a:lnTo>
                  <a:pt x="852043" y="852044"/>
                </a:lnTo>
                <a:lnTo>
                  <a:pt x="0" y="8520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152500" y="4892583"/>
            <a:ext cx="1066909" cy="1066909"/>
          </a:xfrm>
          <a:custGeom>
            <a:avLst/>
            <a:gdLst/>
            <a:ahLst/>
            <a:cxnLst/>
            <a:rect l="l" t="t" r="r" b="b"/>
            <a:pathLst>
              <a:path w="1066909" h="1066909">
                <a:moveTo>
                  <a:pt x="0" y="0"/>
                </a:moveTo>
                <a:lnTo>
                  <a:pt x="1066909" y="0"/>
                </a:lnTo>
                <a:lnTo>
                  <a:pt x="1066909" y="1066909"/>
                </a:lnTo>
                <a:lnTo>
                  <a:pt x="0" y="10669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760535" y="6414231"/>
            <a:ext cx="47339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JAVA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60535" y="7208393"/>
            <a:ext cx="4733925" cy="1480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Java is a high-level, object-oriented programming language that's widely used for developing a variety of applications like this one.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38056" y="1019175"/>
            <a:ext cx="7096492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TECHNOLOGIES USED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77204" y="6414231"/>
            <a:ext cx="47339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MySQL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777204" y="7208393"/>
            <a:ext cx="4733925" cy="1851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MySQL is a popular open-source relational database management system (RDBMS) used for storing and organizing data. We use MYSQL to store data.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793873" y="6414231"/>
            <a:ext cx="473359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JDBC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793873" y="7208393"/>
            <a:ext cx="4733593" cy="222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JDBC (Java Database Connectivity) is an API (Application Programming Interface) that provides a standard way for Java programs to interact with databases. It acts as a bridge between the Java application and the database system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223014">
            <a:off x="10390308" y="-6185338"/>
            <a:ext cx="10128448" cy="10895890"/>
          </a:xfrm>
          <a:custGeom>
            <a:avLst/>
            <a:gdLst/>
            <a:ahLst/>
            <a:cxnLst/>
            <a:rect l="l" t="t" r="r" b="b"/>
            <a:pathLst>
              <a:path w="10128448" h="1089589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r="-15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4461803"/>
            <a:ext cx="16230600" cy="650410"/>
            <a:chOff x="0" y="0"/>
            <a:chExt cx="4274726" cy="1713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171301"/>
            </a:xfrm>
            <a:custGeom>
              <a:avLst/>
              <a:gdLst/>
              <a:ahLst/>
              <a:cxnLst/>
              <a:rect l="l" t="t" r="r" b="b"/>
              <a:pathLst>
                <a:path w="4274726" h="171301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142682"/>
                  </a:lnTo>
                  <a:cubicBezTo>
                    <a:pt x="4274726" y="158488"/>
                    <a:pt x="4261912" y="171301"/>
                    <a:pt x="4246106" y="171301"/>
                  </a:cubicBezTo>
                  <a:lnTo>
                    <a:pt x="28620" y="171301"/>
                  </a:lnTo>
                  <a:cubicBezTo>
                    <a:pt x="12813" y="171301"/>
                    <a:pt x="0" y="158488"/>
                    <a:pt x="0" y="142682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09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463411" y="4581384"/>
            <a:ext cx="408164" cy="411249"/>
          </a:xfrm>
          <a:custGeom>
            <a:avLst/>
            <a:gdLst/>
            <a:ahLst/>
            <a:cxnLst/>
            <a:rect l="l" t="t" r="r" b="b"/>
            <a:pathLst>
              <a:path w="408164" h="411249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499461" y="4567019"/>
            <a:ext cx="408164" cy="411249"/>
          </a:xfrm>
          <a:custGeom>
            <a:avLst/>
            <a:gdLst/>
            <a:ahLst/>
            <a:cxnLst/>
            <a:rect l="l" t="t" r="r" b="b"/>
            <a:pathLst>
              <a:path w="408164" h="411249">
                <a:moveTo>
                  <a:pt x="0" y="0"/>
                </a:moveTo>
                <a:lnTo>
                  <a:pt x="408165" y="0"/>
                </a:lnTo>
                <a:lnTo>
                  <a:pt x="408165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535512" y="4552655"/>
            <a:ext cx="408164" cy="411249"/>
          </a:xfrm>
          <a:custGeom>
            <a:avLst/>
            <a:gdLst/>
            <a:ahLst/>
            <a:cxnLst/>
            <a:rect l="l" t="t" r="r" b="b"/>
            <a:pathLst>
              <a:path w="408164" h="411249">
                <a:moveTo>
                  <a:pt x="0" y="0"/>
                </a:moveTo>
                <a:lnTo>
                  <a:pt x="408164" y="0"/>
                </a:lnTo>
                <a:lnTo>
                  <a:pt x="408164" y="411248"/>
                </a:lnTo>
                <a:lnTo>
                  <a:pt x="0" y="411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571562" y="4538290"/>
            <a:ext cx="408164" cy="411249"/>
          </a:xfrm>
          <a:custGeom>
            <a:avLst/>
            <a:gdLst/>
            <a:ahLst/>
            <a:cxnLst/>
            <a:rect l="l" t="t" r="r" b="b"/>
            <a:pathLst>
              <a:path w="408164" h="411249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7385361" y="2401896"/>
            <a:ext cx="650410" cy="650410"/>
          </a:xfrm>
          <a:custGeom>
            <a:avLst/>
            <a:gdLst/>
            <a:ahLst/>
            <a:cxnLst/>
            <a:rect l="l" t="t" r="r" b="b"/>
            <a:pathLst>
              <a:path w="650410" h="650410">
                <a:moveTo>
                  <a:pt x="0" y="0"/>
                </a:moveTo>
                <a:lnTo>
                  <a:pt x="650411" y="0"/>
                </a:lnTo>
                <a:lnTo>
                  <a:pt x="650411" y="650411"/>
                </a:lnTo>
                <a:lnTo>
                  <a:pt x="0" y="6504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496004" y="5540838"/>
            <a:ext cx="3220434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Front-End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63411" y="6261874"/>
            <a:ext cx="3253027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Java console-based interface.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endParaRPr lang="en-US" sz="2199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28700" y="1290181"/>
            <a:ext cx="6356661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SYSTEM ARCHITECTURE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532055" y="5540838"/>
            <a:ext cx="3220434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Back-End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99461" y="6261874"/>
            <a:ext cx="3253027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MySQL database storing user account details and transactions.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68105" y="5540838"/>
            <a:ext cx="3220434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JDBC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35512" y="6261874"/>
            <a:ext cx="3253027" cy="194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Java Database Connectivity used to interact with MySQL for CRUD operations (Create, Read, Update, Delete).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604155" y="5540838"/>
            <a:ext cx="3220434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Framework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571562" y="6261874"/>
            <a:ext cx="3376158" cy="1553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JDBC (Java Database Connectivity)</a:t>
            </a:r>
          </a:p>
          <a:p>
            <a:pPr algn="l">
              <a:lnSpc>
                <a:spcPts val="3079"/>
              </a:lnSpc>
            </a:pPr>
            <a:endParaRPr lang="en-US" sz="2199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Swing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181579">
            <a:off x="11199066" y="124438"/>
            <a:ext cx="10128448" cy="10895890"/>
          </a:xfrm>
          <a:custGeom>
            <a:avLst/>
            <a:gdLst/>
            <a:ahLst/>
            <a:cxnLst/>
            <a:rect l="l" t="t" r="r" b="b"/>
            <a:pathLst>
              <a:path w="10128448" h="10895890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r="-15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280473" y="7962921"/>
            <a:ext cx="5747719" cy="3384081"/>
          </a:xfrm>
          <a:custGeom>
            <a:avLst/>
            <a:gdLst/>
            <a:ahLst/>
            <a:cxnLst/>
            <a:rect l="l" t="t" r="r" b="b"/>
            <a:pathLst>
              <a:path w="5747719" h="3384081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b="-143185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196037" y="8607890"/>
            <a:ext cx="650410" cy="650410"/>
          </a:xfrm>
          <a:custGeom>
            <a:avLst/>
            <a:gdLst/>
            <a:ahLst/>
            <a:cxnLst/>
            <a:rect l="l" t="t" r="r" b="b"/>
            <a:pathLst>
              <a:path w="650410" h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9144000" y="947720"/>
            <a:ext cx="8229600" cy="82296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560263" y="1065064"/>
            <a:ext cx="6529097" cy="652909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048871" y="1184144"/>
            <a:ext cx="4606904" cy="460690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42975" y="4039481"/>
            <a:ext cx="7188059" cy="4297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b="1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Accounts Table:</a:t>
            </a:r>
          </a:p>
          <a:p>
            <a:pPr algn="l">
              <a:lnSpc>
                <a:spcPts val="3499"/>
              </a:lnSpc>
            </a:pPr>
            <a:endParaRPr lang="en-US" sz="2999" b="1">
              <a:solidFill>
                <a:srgbClr val="E5E1DA"/>
              </a:solidFill>
              <a:latin typeface="Lato Bold"/>
              <a:ea typeface="Lato Bold"/>
              <a:cs typeface="Lato Bold"/>
              <a:sym typeface="Lato Bold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account_number (INT): Unique identifier for each account.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name (VARCHAR): Name of the account holder.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password (VARCHAR): Password for secure login.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balance (DOUBLE): Account balance.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42975" y="1706421"/>
            <a:ext cx="5886506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DATABASE SCHEMA</a:t>
            </a:r>
          </a:p>
        </p:txBody>
      </p:sp>
      <p:sp>
        <p:nvSpPr>
          <p:cNvPr id="16" name="TextBox 16"/>
          <p:cNvSpPr txBox="1"/>
          <p:nvPr/>
        </p:nvSpPr>
        <p:spPr>
          <a:xfrm rot="-1906815">
            <a:off x="13866190" y="7639678"/>
            <a:ext cx="2348302" cy="576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balance (DOUBLE)</a:t>
            </a:r>
          </a:p>
        </p:txBody>
      </p:sp>
      <p:sp>
        <p:nvSpPr>
          <p:cNvPr id="17" name="TextBox 17"/>
          <p:cNvSpPr txBox="1"/>
          <p:nvPr/>
        </p:nvSpPr>
        <p:spPr>
          <a:xfrm rot="-1594631">
            <a:off x="12546130" y="6148528"/>
            <a:ext cx="2744555" cy="728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password (VARCHAR)</a:t>
            </a:r>
          </a:p>
        </p:txBody>
      </p:sp>
      <p:sp>
        <p:nvSpPr>
          <p:cNvPr id="18" name="TextBox 18"/>
          <p:cNvSpPr txBox="1"/>
          <p:nvPr/>
        </p:nvSpPr>
        <p:spPr>
          <a:xfrm rot="-1277786">
            <a:off x="11760508" y="4526134"/>
            <a:ext cx="2255913" cy="691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name (VARCHAR)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410881" y="1336544"/>
            <a:ext cx="2847919" cy="2847919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 rot="-1277786">
            <a:off x="11316222" y="3301640"/>
            <a:ext cx="1662176" cy="532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4"/>
              </a:lnSpc>
              <a:spcBef>
                <a:spcPct val="0"/>
              </a:spcBef>
            </a:pPr>
            <a:r>
              <a:rPr lang="en-US" sz="136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account_number (INT)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181579">
            <a:off x="-3341515" y="-382148"/>
            <a:ext cx="10128448" cy="10895890"/>
          </a:xfrm>
          <a:custGeom>
            <a:avLst/>
            <a:gdLst/>
            <a:ahLst/>
            <a:cxnLst/>
            <a:rect l="l" t="t" r="r" b="b"/>
            <a:pathLst>
              <a:path w="10128448" h="10895890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r="-15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14140" y="8324400"/>
            <a:ext cx="5747719" cy="3384081"/>
          </a:xfrm>
          <a:custGeom>
            <a:avLst/>
            <a:gdLst/>
            <a:ahLst/>
            <a:cxnLst/>
            <a:rect l="l" t="t" r="r" b="b"/>
            <a:pathLst>
              <a:path w="5747719" h="3384081">
                <a:moveTo>
                  <a:pt x="0" y="0"/>
                </a:moveTo>
                <a:lnTo>
                  <a:pt x="5747720" y="0"/>
                </a:lnTo>
                <a:lnTo>
                  <a:pt x="5747720" y="3384081"/>
                </a:lnTo>
                <a:lnTo>
                  <a:pt x="0" y="3384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b="-143185"/>
            </a:stretch>
          </a:blipFill>
        </p:spPr>
      </p:sp>
      <p:sp>
        <p:nvSpPr>
          <p:cNvPr id="4" name="Freeform 4"/>
          <p:cNvSpPr/>
          <p:nvPr/>
        </p:nvSpPr>
        <p:spPr>
          <a:xfrm rot="-10800000">
            <a:off x="9225821" y="8770143"/>
            <a:ext cx="650410" cy="650410"/>
          </a:xfrm>
          <a:custGeom>
            <a:avLst/>
            <a:gdLst/>
            <a:ahLst/>
            <a:cxnLst/>
            <a:rect l="l" t="t" r="r" b="b"/>
            <a:pathLst>
              <a:path w="650410" h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071241" y="4156427"/>
            <a:ext cx="7188059" cy="5412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b="1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Transactions Table:</a:t>
            </a:r>
          </a:p>
          <a:p>
            <a:pPr algn="l">
              <a:lnSpc>
                <a:spcPts val="3499"/>
              </a:lnSpc>
            </a:pPr>
            <a:endParaRPr lang="en-US" sz="2999" b="1">
              <a:solidFill>
                <a:srgbClr val="E5E1DA"/>
              </a:solidFill>
              <a:latin typeface="Lato Bold"/>
              <a:ea typeface="Lato Bold"/>
              <a:cs typeface="Lato Bold"/>
              <a:sym typeface="Lato Bold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transaction_id (INT, AUTO_INCREMENT): Unique transaction identifier.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account_from (INT): Sender’s account number.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account_to (INT): Recipient’s account number.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amount (DOUBLE): Amount transferred.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marL="453390" lvl="1" indent="-226695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transaction_date (DATETIME): Date and time of the transaction.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071241" y="1823367"/>
            <a:ext cx="5886506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DATABASE SCHEMA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94371" y="1019530"/>
            <a:ext cx="8229600" cy="822960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901280" y="1255954"/>
            <a:ext cx="6529097" cy="652909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085212" y="1255954"/>
            <a:ext cx="4606904" cy="4606904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 rot="1628220">
            <a:off x="1723909" y="8014506"/>
            <a:ext cx="2350599" cy="577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amount (DOUBLE)</a:t>
            </a:r>
          </a:p>
        </p:txBody>
      </p:sp>
      <p:sp>
        <p:nvSpPr>
          <p:cNvPr id="17" name="TextBox 17"/>
          <p:cNvSpPr txBox="1"/>
          <p:nvPr/>
        </p:nvSpPr>
        <p:spPr>
          <a:xfrm rot="1962659">
            <a:off x="2683698" y="6555291"/>
            <a:ext cx="2179008" cy="593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account_to (INT):</a:t>
            </a:r>
          </a:p>
        </p:txBody>
      </p:sp>
      <p:sp>
        <p:nvSpPr>
          <p:cNvPr id="18" name="TextBox 18"/>
          <p:cNvSpPr txBox="1"/>
          <p:nvPr/>
        </p:nvSpPr>
        <p:spPr>
          <a:xfrm rot="1662011">
            <a:off x="3454367" y="4656968"/>
            <a:ext cx="2394773" cy="736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account_from (INT)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4509171" y="1408354"/>
            <a:ext cx="2847919" cy="2847919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 rot="1515770">
            <a:off x="5047162" y="3545634"/>
            <a:ext cx="1114518" cy="363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4"/>
              </a:lnSpc>
              <a:spcBef>
                <a:spcPct val="0"/>
              </a:spcBef>
            </a:pPr>
            <a:r>
              <a:rPr lang="en-US" sz="136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transaction_id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1041</Words>
  <Application>Microsoft Office PowerPoint</Application>
  <PresentationFormat>Custom</PresentationFormat>
  <Paragraphs>179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Poppins Bold</vt:lpstr>
      <vt:lpstr>Poppins</vt:lpstr>
      <vt:lpstr>Arial</vt:lpstr>
      <vt:lpstr>Calibri</vt:lpstr>
      <vt:lpstr>Lato</vt:lpstr>
      <vt:lpstr>Lato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Banking_Application_using_JDBC_V2</dc:title>
  <cp:lastModifiedBy>Yash Garg</cp:lastModifiedBy>
  <cp:revision>2</cp:revision>
  <dcterms:created xsi:type="dcterms:W3CDTF">2006-08-16T00:00:00Z</dcterms:created>
  <dcterms:modified xsi:type="dcterms:W3CDTF">2024-10-17T18:17:13Z</dcterms:modified>
  <dc:identifier>DAGT1hAC3V8</dc:identifier>
</cp:coreProperties>
</file>

<file path=docProps/thumbnail.jpeg>
</file>